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57" r:id="rId4"/>
    <p:sldId id="258" r:id="rId5"/>
    <p:sldId id="260" r:id="rId6"/>
    <p:sldId id="259" r:id="rId7"/>
    <p:sldId id="261" r:id="rId8"/>
    <p:sldId id="262"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2" d="100"/>
          <a:sy n="82" d="100"/>
        </p:scale>
        <p:origin x="67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7/1/2020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7/1/2020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youtu.be/VWlZZ5kGFI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pUG5HwAd32c?feature=oembed"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U0GRalUUt00?feature=oembed"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6.xml"/><Relationship Id="rId1" Type="http://schemas.openxmlformats.org/officeDocument/2006/relationships/video" Target="https://www.youtube.com/embed/17PF_VimR2I?feature=oembe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56D85-5AE0-4394-96E4-AAE16BE96DA2}"/>
              </a:ext>
            </a:extLst>
          </p:cNvPr>
          <p:cNvSpPr>
            <a:spLocks noGrp="1"/>
          </p:cNvSpPr>
          <p:nvPr>
            <p:ph type="ctrTitle"/>
          </p:nvPr>
        </p:nvSpPr>
        <p:spPr>
          <a:xfrm>
            <a:off x="1876424" y="1122363"/>
            <a:ext cx="8791575" cy="1247975"/>
          </a:xfrm>
        </p:spPr>
        <p:txBody>
          <a:bodyPr>
            <a:normAutofit fontScale="90000"/>
          </a:bodyPr>
          <a:lstStyle/>
          <a:p>
            <a:r>
              <a:rPr lang="en-US" sz="8800" i="1" dirty="0"/>
              <a:t>First</a:t>
            </a:r>
            <a:r>
              <a:rPr lang="en-US" sz="8800" dirty="0"/>
              <a:t> Lego league</a:t>
            </a:r>
          </a:p>
        </p:txBody>
      </p:sp>
      <p:sp>
        <p:nvSpPr>
          <p:cNvPr id="3" name="Subtitle 2">
            <a:extLst>
              <a:ext uri="{FF2B5EF4-FFF2-40B4-BE49-F238E27FC236}">
                <a16:creationId xmlns:a16="http://schemas.microsoft.com/office/drawing/2014/main" id="{CBD4C270-6D9C-445D-BACA-146898C68C9F}"/>
              </a:ext>
            </a:extLst>
          </p:cNvPr>
          <p:cNvSpPr>
            <a:spLocks noGrp="1"/>
          </p:cNvSpPr>
          <p:nvPr>
            <p:ph type="subTitle" idx="1"/>
          </p:nvPr>
        </p:nvSpPr>
        <p:spPr>
          <a:xfrm>
            <a:off x="1876424" y="2556770"/>
            <a:ext cx="6166745" cy="1247975"/>
          </a:xfrm>
        </p:spPr>
        <p:txBody>
          <a:bodyPr>
            <a:normAutofit/>
          </a:bodyPr>
          <a:lstStyle/>
          <a:p>
            <a:r>
              <a:rPr lang="en-US" sz="6600" dirty="0"/>
              <a:t>Techno TITANS</a:t>
            </a:r>
          </a:p>
        </p:txBody>
      </p:sp>
      <p:sp>
        <p:nvSpPr>
          <p:cNvPr id="4" name="TextBox 3">
            <a:extLst>
              <a:ext uri="{FF2B5EF4-FFF2-40B4-BE49-F238E27FC236}">
                <a16:creationId xmlns:a16="http://schemas.microsoft.com/office/drawing/2014/main" id="{95F1EAD6-0116-4B10-91A2-1A6494D041A3}"/>
              </a:ext>
            </a:extLst>
          </p:cNvPr>
          <p:cNvSpPr txBox="1"/>
          <p:nvPr/>
        </p:nvSpPr>
        <p:spPr>
          <a:xfrm>
            <a:off x="3666931" y="5566299"/>
            <a:ext cx="7915469" cy="584775"/>
          </a:xfrm>
          <a:prstGeom prst="rect">
            <a:avLst/>
          </a:prstGeom>
          <a:noFill/>
        </p:spPr>
        <p:txBody>
          <a:bodyPr wrap="square" rtlCol="0">
            <a:spAutoFit/>
          </a:bodyPr>
          <a:lstStyle/>
          <a:p>
            <a:r>
              <a:rPr lang="en-US" sz="3200" dirty="0"/>
              <a:t>Core Values / Innovation Project / Robot Game</a:t>
            </a:r>
          </a:p>
        </p:txBody>
      </p:sp>
    </p:spTree>
    <p:extLst>
      <p:ext uri="{BB962C8B-B14F-4D97-AF65-F5344CB8AC3E}">
        <p14:creationId xmlns:p14="http://schemas.microsoft.com/office/powerpoint/2010/main" val="3296106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414735F-9C88-4E97-85EB-E998491E465D}"/>
              </a:ext>
            </a:extLst>
          </p:cNvPr>
          <p:cNvPicPr>
            <a:picLocks noChangeAspect="1"/>
          </p:cNvPicPr>
          <p:nvPr/>
        </p:nvPicPr>
        <p:blipFill>
          <a:blip r:embed="rId2"/>
          <a:stretch>
            <a:fillRect/>
          </a:stretch>
        </p:blipFill>
        <p:spPr>
          <a:xfrm>
            <a:off x="1587031" y="665825"/>
            <a:ext cx="9017938" cy="3565917"/>
          </a:xfrm>
          <a:prstGeom prst="rect">
            <a:avLst/>
          </a:prstGeom>
        </p:spPr>
      </p:pic>
      <p:sp>
        <p:nvSpPr>
          <p:cNvPr id="3" name="TextBox 2">
            <a:extLst>
              <a:ext uri="{FF2B5EF4-FFF2-40B4-BE49-F238E27FC236}">
                <a16:creationId xmlns:a16="http://schemas.microsoft.com/office/drawing/2014/main" id="{2D56E0D2-0BD8-43F9-90B3-289A403600BC}"/>
              </a:ext>
            </a:extLst>
          </p:cNvPr>
          <p:cNvSpPr txBox="1"/>
          <p:nvPr/>
        </p:nvSpPr>
        <p:spPr>
          <a:xfrm>
            <a:off x="1088994" y="4618932"/>
            <a:ext cx="10014012" cy="1077218"/>
          </a:xfrm>
          <a:prstGeom prst="rect">
            <a:avLst/>
          </a:prstGeom>
          <a:noFill/>
        </p:spPr>
        <p:txBody>
          <a:bodyPr wrap="square" rtlCol="0">
            <a:spAutoFit/>
          </a:bodyPr>
          <a:lstStyle/>
          <a:p>
            <a:pPr algn="ctr"/>
            <a:r>
              <a:rPr lang="en-US" sz="3200" dirty="0"/>
              <a:t>The Project and the Robot Game are what the students do. </a:t>
            </a:r>
          </a:p>
          <a:p>
            <a:pPr algn="ctr"/>
            <a:r>
              <a:rPr lang="en-US" sz="3200" i="1" dirty="0"/>
              <a:t>FIRST</a:t>
            </a:r>
            <a:r>
              <a:rPr lang="en-US" sz="3200" dirty="0"/>
              <a:t> Core Values are how they do it.</a:t>
            </a:r>
          </a:p>
        </p:txBody>
      </p:sp>
    </p:spTree>
    <p:extLst>
      <p:ext uri="{BB962C8B-B14F-4D97-AF65-F5344CB8AC3E}">
        <p14:creationId xmlns:p14="http://schemas.microsoft.com/office/powerpoint/2010/main" val="3930901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996AB-483E-4EB9-B39B-8E49D9B79075}"/>
              </a:ext>
            </a:extLst>
          </p:cNvPr>
          <p:cNvSpPr>
            <a:spLocks noGrp="1"/>
          </p:cNvSpPr>
          <p:nvPr>
            <p:ph type="title"/>
          </p:nvPr>
        </p:nvSpPr>
        <p:spPr>
          <a:xfrm>
            <a:off x="1143001" y="195943"/>
            <a:ext cx="9905998" cy="1384453"/>
          </a:xfrm>
        </p:spPr>
        <p:txBody>
          <a:bodyPr>
            <a:normAutofit/>
          </a:bodyPr>
          <a:lstStyle/>
          <a:p>
            <a:r>
              <a:rPr lang="en-US" sz="4800" dirty="0"/>
              <a:t>The </a:t>
            </a:r>
            <a:r>
              <a:rPr lang="en-US" sz="4800" i="1" dirty="0"/>
              <a:t>FIRST</a:t>
            </a:r>
            <a:r>
              <a:rPr lang="en-US" sz="4800" dirty="0"/>
              <a:t> Core Values</a:t>
            </a:r>
          </a:p>
        </p:txBody>
      </p:sp>
      <p:sp>
        <p:nvSpPr>
          <p:cNvPr id="3" name="Content Placeholder 2">
            <a:extLst>
              <a:ext uri="{FF2B5EF4-FFF2-40B4-BE49-F238E27FC236}">
                <a16:creationId xmlns:a16="http://schemas.microsoft.com/office/drawing/2014/main" id="{98B54807-C1C8-4B5B-AD82-FD791C301E46}"/>
              </a:ext>
            </a:extLst>
          </p:cNvPr>
          <p:cNvSpPr>
            <a:spLocks noGrp="1"/>
          </p:cNvSpPr>
          <p:nvPr>
            <p:ph idx="1"/>
          </p:nvPr>
        </p:nvSpPr>
        <p:spPr>
          <a:xfrm>
            <a:off x="1141412" y="1287262"/>
            <a:ext cx="10214565" cy="5374795"/>
          </a:xfrm>
        </p:spPr>
        <p:txBody>
          <a:bodyPr>
            <a:normAutofit/>
          </a:bodyPr>
          <a:lstStyle/>
          <a:p>
            <a:pPr marL="0" indent="0">
              <a:buNone/>
            </a:pPr>
            <a:r>
              <a:rPr lang="en-US" sz="2000" dirty="0"/>
              <a:t>The Core Values are the heart of </a:t>
            </a:r>
            <a:r>
              <a:rPr lang="en-US" sz="2000" i="1" dirty="0"/>
              <a:t>FIRST</a:t>
            </a:r>
            <a:r>
              <a:rPr lang="en-US" sz="2000" dirty="0"/>
              <a:t>. By embracing the Core Values, participants learn that friendly competition and mutual gain are not separate goals, and that helping one another is the foundation of teamwork. We will be reviewing the </a:t>
            </a:r>
            <a:r>
              <a:rPr lang="en-US" sz="2000" i="1" dirty="0"/>
              <a:t>FIRST</a:t>
            </a:r>
            <a:r>
              <a:rPr lang="en-US" sz="2000" dirty="0"/>
              <a:t> Core Values with our team and discuss them whenever they are needed We will be expressing the </a:t>
            </a:r>
            <a:r>
              <a:rPr lang="en-US" sz="2000" i="1" dirty="0"/>
              <a:t>FIRST</a:t>
            </a:r>
            <a:r>
              <a:rPr lang="en-US" sz="2000" dirty="0"/>
              <a:t> philosophies of Gracious Professionalism and Cooperation through our Core Values: </a:t>
            </a:r>
          </a:p>
          <a:p>
            <a:pPr marL="0" indent="0">
              <a:buNone/>
            </a:pPr>
            <a:endParaRPr lang="en-US" sz="2000" dirty="0"/>
          </a:p>
          <a:p>
            <a:pPr lvl="1"/>
            <a:r>
              <a:rPr lang="en-US" dirty="0">
                <a:solidFill>
                  <a:srgbClr val="C00000"/>
                </a:solidFill>
              </a:rPr>
              <a:t>Discovery</a:t>
            </a:r>
            <a:r>
              <a:rPr lang="en-US" dirty="0"/>
              <a:t>: We explore new skills and ideas. </a:t>
            </a:r>
          </a:p>
          <a:p>
            <a:pPr lvl="1"/>
            <a:r>
              <a:rPr lang="en-US" dirty="0">
                <a:solidFill>
                  <a:srgbClr val="FFC000"/>
                </a:solidFill>
              </a:rPr>
              <a:t>Innovation</a:t>
            </a:r>
            <a:r>
              <a:rPr lang="en-US" dirty="0"/>
              <a:t>: We use creativity and persistence to solve problems. </a:t>
            </a:r>
          </a:p>
          <a:p>
            <a:pPr lvl="1"/>
            <a:r>
              <a:rPr lang="en-US" dirty="0">
                <a:solidFill>
                  <a:srgbClr val="92D050"/>
                </a:solidFill>
              </a:rPr>
              <a:t>Impact</a:t>
            </a:r>
            <a:r>
              <a:rPr lang="en-US" dirty="0"/>
              <a:t>: We apply what we learn to improve our world. </a:t>
            </a:r>
          </a:p>
          <a:p>
            <a:pPr lvl="1"/>
            <a:r>
              <a:rPr lang="en-US" dirty="0">
                <a:solidFill>
                  <a:srgbClr val="00B0F0"/>
                </a:solidFill>
              </a:rPr>
              <a:t>Inclusion</a:t>
            </a:r>
            <a:r>
              <a:rPr lang="en-US" dirty="0"/>
              <a:t>: We respect each other and embrace our differences. </a:t>
            </a:r>
          </a:p>
          <a:p>
            <a:pPr lvl="1"/>
            <a:r>
              <a:rPr lang="en-US" dirty="0">
                <a:solidFill>
                  <a:srgbClr val="002060"/>
                </a:solidFill>
              </a:rPr>
              <a:t>Teamwork</a:t>
            </a:r>
            <a:r>
              <a:rPr lang="en-US" dirty="0"/>
              <a:t>: We are stronger when we work together. </a:t>
            </a:r>
          </a:p>
          <a:p>
            <a:pPr lvl="1"/>
            <a:r>
              <a:rPr lang="en-US" dirty="0">
                <a:solidFill>
                  <a:srgbClr val="FF0000"/>
                </a:solidFill>
              </a:rPr>
              <a:t>Fun</a:t>
            </a:r>
            <a:r>
              <a:rPr lang="en-US" dirty="0"/>
              <a:t>: We enjoy and celebrate what we do!</a:t>
            </a:r>
          </a:p>
        </p:txBody>
      </p:sp>
    </p:spTree>
    <p:extLst>
      <p:ext uri="{BB962C8B-B14F-4D97-AF65-F5344CB8AC3E}">
        <p14:creationId xmlns:p14="http://schemas.microsoft.com/office/powerpoint/2010/main" val="390210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E5977-1022-4E97-9F16-1BF8CF743FA8}"/>
              </a:ext>
            </a:extLst>
          </p:cNvPr>
          <p:cNvSpPr>
            <a:spLocks noGrp="1"/>
          </p:cNvSpPr>
          <p:nvPr>
            <p:ph type="title"/>
          </p:nvPr>
        </p:nvSpPr>
        <p:spPr>
          <a:xfrm>
            <a:off x="1141413" y="618518"/>
            <a:ext cx="9905998" cy="917319"/>
          </a:xfrm>
        </p:spPr>
        <p:txBody>
          <a:bodyPr>
            <a:normAutofit/>
          </a:bodyPr>
          <a:lstStyle/>
          <a:p>
            <a:r>
              <a:rPr lang="en-US" sz="4800" dirty="0"/>
              <a:t>The core values poster</a:t>
            </a:r>
          </a:p>
        </p:txBody>
      </p:sp>
      <p:sp>
        <p:nvSpPr>
          <p:cNvPr id="5" name="Content Placeholder 4">
            <a:extLst>
              <a:ext uri="{FF2B5EF4-FFF2-40B4-BE49-F238E27FC236}">
                <a16:creationId xmlns:a16="http://schemas.microsoft.com/office/drawing/2014/main" id="{A8EBBB1E-68A5-4563-8114-29FF61DD599B}"/>
              </a:ext>
            </a:extLst>
          </p:cNvPr>
          <p:cNvSpPr>
            <a:spLocks noGrp="1"/>
          </p:cNvSpPr>
          <p:nvPr>
            <p:ph idx="1"/>
          </p:nvPr>
        </p:nvSpPr>
        <p:spPr>
          <a:xfrm>
            <a:off x="1235413" y="1535837"/>
            <a:ext cx="3793788" cy="4613562"/>
          </a:xfrm>
        </p:spPr>
        <p:txBody>
          <a:bodyPr>
            <a:normAutofit/>
          </a:bodyPr>
          <a:lstStyle/>
          <a:p>
            <a:pPr marL="0" indent="0">
              <a:buNone/>
            </a:pPr>
            <a:r>
              <a:rPr lang="en-US" dirty="0"/>
              <a:t>The Core Values poster is designed to help tell your team’s unique story. It may be a requirement at official events. We will be informed prior to any tournament whether or not a poster is required. </a:t>
            </a:r>
          </a:p>
          <a:p>
            <a:pPr marL="0" indent="0">
              <a:buNone/>
            </a:pPr>
            <a:r>
              <a:rPr lang="en-US" dirty="0">
                <a:hlinkClick r:id="rId2"/>
              </a:rPr>
              <a:t>Core Values Video</a:t>
            </a:r>
            <a:endParaRPr lang="en-US" dirty="0"/>
          </a:p>
        </p:txBody>
      </p:sp>
      <p:pic>
        <p:nvPicPr>
          <p:cNvPr id="6" name="Picture 5">
            <a:extLst>
              <a:ext uri="{FF2B5EF4-FFF2-40B4-BE49-F238E27FC236}">
                <a16:creationId xmlns:a16="http://schemas.microsoft.com/office/drawing/2014/main" id="{49D8524A-1AB8-4733-8B2A-7345CE6B099E}"/>
              </a:ext>
            </a:extLst>
          </p:cNvPr>
          <p:cNvPicPr>
            <a:picLocks noChangeAspect="1"/>
          </p:cNvPicPr>
          <p:nvPr/>
        </p:nvPicPr>
        <p:blipFill>
          <a:blip r:embed="rId3"/>
          <a:stretch>
            <a:fillRect/>
          </a:stretch>
        </p:blipFill>
        <p:spPr>
          <a:xfrm>
            <a:off x="5133873" y="1720274"/>
            <a:ext cx="6029325" cy="4429125"/>
          </a:xfrm>
          <a:prstGeom prst="rect">
            <a:avLst/>
          </a:prstGeom>
        </p:spPr>
      </p:pic>
    </p:spTree>
    <p:extLst>
      <p:ext uri="{BB962C8B-B14F-4D97-AF65-F5344CB8AC3E}">
        <p14:creationId xmlns:p14="http://schemas.microsoft.com/office/powerpoint/2010/main" val="1809672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EB240-AC41-423C-8D6D-5792D5D44D6C}"/>
              </a:ext>
            </a:extLst>
          </p:cNvPr>
          <p:cNvSpPr>
            <a:spLocks noGrp="1"/>
          </p:cNvSpPr>
          <p:nvPr>
            <p:ph type="title"/>
          </p:nvPr>
        </p:nvSpPr>
        <p:spPr>
          <a:xfrm>
            <a:off x="1141413" y="470517"/>
            <a:ext cx="9905998" cy="852256"/>
          </a:xfrm>
        </p:spPr>
        <p:txBody>
          <a:bodyPr>
            <a:normAutofit/>
          </a:bodyPr>
          <a:lstStyle/>
          <a:p>
            <a:r>
              <a:rPr lang="en-US" sz="4800" dirty="0"/>
              <a:t>The Project presentation</a:t>
            </a:r>
          </a:p>
        </p:txBody>
      </p:sp>
      <p:sp>
        <p:nvSpPr>
          <p:cNvPr id="5" name="Content Placeholder 4">
            <a:extLst>
              <a:ext uri="{FF2B5EF4-FFF2-40B4-BE49-F238E27FC236}">
                <a16:creationId xmlns:a16="http://schemas.microsoft.com/office/drawing/2014/main" id="{037D796C-749B-41FE-9B80-A2C06C65C2F6}"/>
              </a:ext>
            </a:extLst>
          </p:cNvPr>
          <p:cNvSpPr>
            <a:spLocks noGrp="1"/>
          </p:cNvSpPr>
          <p:nvPr>
            <p:ph idx="1"/>
          </p:nvPr>
        </p:nvSpPr>
        <p:spPr>
          <a:xfrm>
            <a:off x="1141412" y="1526959"/>
            <a:ext cx="9905999" cy="4980373"/>
          </a:xfrm>
        </p:spPr>
        <p:txBody>
          <a:bodyPr>
            <a:normAutofit fontScale="70000" lnSpcReduction="20000"/>
          </a:bodyPr>
          <a:lstStyle/>
          <a:p>
            <a:pPr marL="0" indent="0">
              <a:buNone/>
            </a:pPr>
            <a:r>
              <a:rPr lang="en-US" dirty="0"/>
              <a:t>Any inventor must present their idea to people who can help them make it a reality, such as engineers, investors, or manufacturers. Like adult inventors, the Project presentation is your team’s chance to share their great Project work with the judges. </a:t>
            </a:r>
          </a:p>
          <a:p>
            <a:pPr marL="0" indent="0">
              <a:buNone/>
            </a:pPr>
            <a:r>
              <a:rPr lang="en-US" dirty="0"/>
              <a:t>Your team’s presentation may include posters, slideshows, models, multimedia clips, props, costumes, and more. Creativity in the presentation is rewarded, but covering all the essential information is even more important. </a:t>
            </a:r>
          </a:p>
          <a:p>
            <a:r>
              <a:rPr lang="en-US" dirty="0"/>
              <a:t>Teams will only be eligible for Project awards if they: </a:t>
            </a:r>
          </a:p>
          <a:p>
            <a:pPr lvl="1"/>
            <a:r>
              <a:rPr lang="en-US" dirty="0"/>
              <a:t>Identify a problem that meets this year’s criteria. </a:t>
            </a:r>
          </a:p>
          <a:p>
            <a:pPr lvl="1"/>
            <a:r>
              <a:rPr lang="en-US" dirty="0"/>
              <a:t>Explain their innovative solution. </a:t>
            </a:r>
          </a:p>
          <a:p>
            <a:pPr lvl="1"/>
            <a:r>
              <a:rPr lang="en-US" dirty="0"/>
              <a:t>Describe how they shared with others prior to the tournament. </a:t>
            </a:r>
          </a:p>
          <a:p>
            <a:r>
              <a:rPr lang="en-US" dirty="0"/>
              <a:t>Presentation requirements: </a:t>
            </a:r>
          </a:p>
          <a:p>
            <a:pPr lvl="1"/>
            <a:r>
              <a:rPr lang="en-US" dirty="0"/>
              <a:t>All teams must present live. The team may use media equipment (if available) only to enhance the live presentation. </a:t>
            </a:r>
          </a:p>
          <a:p>
            <a:pPr lvl="1"/>
            <a:r>
              <a:rPr lang="en-US" dirty="0"/>
              <a:t>Include all team members. Each team member must participate in the Project judging session. </a:t>
            </a:r>
          </a:p>
          <a:p>
            <a:pPr lvl="1"/>
            <a:r>
              <a:rPr lang="en-US" dirty="0"/>
              <a:t>Set up and complete the presentation in five minutes or less with no adult help. </a:t>
            </a:r>
          </a:p>
          <a:p>
            <a:r>
              <a:rPr lang="en-US" dirty="0"/>
              <a:t>The teams who excel at tournaments also use the Project presentation to tell the judges about their sources of information, problem analysis, review of existing solutions, elements that make their idea innovative, and any plans or analysis related to implementation.</a:t>
            </a:r>
          </a:p>
        </p:txBody>
      </p:sp>
    </p:spTree>
    <p:extLst>
      <p:ext uri="{BB962C8B-B14F-4D97-AF65-F5344CB8AC3E}">
        <p14:creationId xmlns:p14="http://schemas.microsoft.com/office/powerpoint/2010/main" val="3584056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71806-F386-4C45-8766-C2A16B9ABA4D}"/>
              </a:ext>
            </a:extLst>
          </p:cNvPr>
          <p:cNvSpPr>
            <a:spLocks noGrp="1"/>
          </p:cNvSpPr>
          <p:nvPr>
            <p:ph type="title"/>
          </p:nvPr>
        </p:nvSpPr>
        <p:spPr>
          <a:xfrm>
            <a:off x="1468413" y="618518"/>
            <a:ext cx="8926069" cy="986546"/>
          </a:xfrm>
        </p:spPr>
        <p:txBody>
          <a:bodyPr>
            <a:normAutofit/>
          </a:bodyPr>
          <a:lstStyle/>
          <a:p>
            <a:r>
              <a:rPr lang="en-US" sz="4800" dirty="0"/>
              <a:t>What is the Project video (1)</a:t>
            </a:r>
          </a:p>
        </p:txBody>
      </p:sp>
      <p:pic>
        <p:nvPicPr>
          <p:cNvPr id="4" name="Online Media 3" title="FIRST LEGO League Project How-to: What is the Project? (Part 1 of 3)">
            <a:hlinkClick r:id="" action="ppaction://media"/>
            <a:extLst>
              <a:ext uri="{FF2B5EF4-FFF2-40B4-BE49-F238E27FC236}">
                <a16:creationId xmlns:a16="http://schemas.microsoft.com/office/drawing/2014/main" id="{835B73CE-323C-47FA-A6A7-444AF2DE829F}"/>
              </a:ext>
            </a:extLst>
          </p:cNvPr>
          <p:cNvPicPr>
            <a:picLocks noGrp="1" noRot="1" noChangeAspect="1"/>
          </p:cNvPicPr>
          <p:nvPr>
            <p:ph idx="1"/>
            <a:videoFile r:link="rId1"/>
          </p:nvPr>
        </p:nvPicPr>
        <p:blipFill>
          <a:blip r:embed="rId3"/>
          <a:stretch>
            <a:fillRect/>
          </a:stretch>
        </p:blipFill>
        <p:spPr>
          <a:xfrm>
            <a:off x="1621465" y="1605064"/>
            <a:ext cx="8619966" cy="4849002"/>
          </a:xfrm>
          <a:prstGeom prst="rect">
            <a:avLst/>
          </a:prstGeom>
        </p:spPr>
      </p:pic>
    </p:spTree>
    <p:extLst>
      <p:ext uri="{BB962C8B-B14F-4D97-AF65-F5344CB8AC3E}">
        <p14:creationId xmlns:p14="http://schemas.microsoft.com/office/powerpoint/2010/main" val="780674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B9381-12FF-4EC7-8BCC-F67728ACB7CD}"/>
              </a:ext>
            </a:extLst>
          </p:cNvPr>
          <p:cNvSpPr>
            <a:spLocks noGrp="1"/>
          </p:cNvSpPr>
          <p:nvPr>
            <p:ph type="title"/>
          </p:nvPr>
        </p:nvSpPr>
        <p:spPr>
          <a:xfrm>
            <a:off x="1143001" y="618518"/>
            <a:ext cx="9905998" cy="855175"/>
          </a:xfrm>
        </p:spPr>
        <p:txBody>
          <a:bodyPr>
            <a:normAutofit/>
          </a:bodyPr>
          <a:lstStyle/>
          <a:p>
            <a:r>
              <a:rPr lang="en-US" sz="4800" dirty="0"/>
              <a:t>Project: Where to start video (2)</a:t>
            </a:r>
          </a:p>
        </p:txBody>
      </p:sp>
      <p:pic>
        <p:nvPicPr>
          <p:cNvPr id="4" name="Online Media 3" title="FIRST LEGO League Project How-to: How to Have a Successful Project Experience (Part 2 of 3)">
            <a:hlinkClick r:id="" action="ppaction://media"/>
            <a:extLst>
              <a:ext uri="{FF2B5EF4-FFF2-40B4-BE49-F238E27FC236}">
                <a16:creationId xmlns:a16="http://schemas.microsoft.com/office/drawing/2014/main" id="{6F65E385-13EA-4857-8FD1-FD8CA655B08F}"/>
              </a:ext>
            </a:extLst>
          </p:cNvPr>
          <p:cNvPicPr>
            <a:picLocks noGrp="1" noRot="1" noChangeAspect="1"/>
          </p:cNvPicPr>
          <p:nvPr>
            <p:ph idx="1"/>
            <a:videoFile r:link="rId1"/>
          </p:nvPr>
        </p:nvPicPr>
        <p:blipFill>
          <a:blip r:embed="rId3"/>
          <a:stretch>
            <a:fillRect/>
          </a:stretch>
        </p:blipFill>
        <p:spPr>
          <a:xfrm>
            <a:off x="1844872" y="1647605"/>
            <a:ext cx="8462103" cy="4762073"/>
          </a:xfrm>
          <a:prstGeom prst="rect">
            <a:avLst/>
          </a:prstGeom>
        </p:spPr>
      </p:pic>
    </p:spTree>
    <p:extLst>
      <p:ext uri="{BB962C8B-B14F-4D97-AF65-F5344CB8AC3E}">
        <p14:creationId xmlns:p14="http://schemas.microsoft.com/office/powerpoint/2010/main" val="1616802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D418D-21F7-42B2-B3DD-0B783400293E}"/>
              </a:ext>
            </a:extLst>
          </p:cNvPr>
          <p:cNvSpPr>
            <a:spLocks noGrp="1"/>
          </p:cNvSpPr>
          <p:nvPr>
            <p:ph type="title"/>
          </p:nvPr>
        </p:nvSpPr>
        <p:spPr>
          <a:xfrm>
            <a:off x="1482147" y="574130"/>
            <a:ext cx="9227705" cy="810787"/>
          </a:xfrm>
        </p:spPr>
        <p:txBody>
          <a:bodyPr>
            <a:noAutofit/>
          </a:bodyPr>
          <a:lstStyle/>
          <a:p>
            <a:r>
              <a:rPr lang="en-US" sz="4800" dirty="0"/>
              <a:t>Present your project video (3)</a:t>
            </a:r>
          </a:p>
        </p:txBody>
      </p:sp>
      <p:pic>
        <p:nvPicPr>
          <p:cNvPr id="3" name="Online Media 2" title="FIRST LEGO League Project How-to: Present Your Project (Part 3 of 3)">
            <a:hlinkClick r:id="" action="ppaction://media"/>
            <a:extLst>
              <a:ext uri="{FF2B5EF4-FFF2-40B4-BE49-F238E27FC236}">
                <a16:creationId xmlns:a16="http://schemas.microsoft.com/office/drawing/2014/main" id="{F9E79EEE-A2C8-4004-AD56-06876407847A}"/>
              </a:ext>
            </a:extLst>
          </p:cNvPr>
          <p:cNvPicPr>
            <a:picLocks noRot="1" noChangeAspect="1"/>
          </p:cNvPicPr>
          <p:nvPr>
            <a:videoFile r:link="rId1"/>
          </p:nvPr>
        </p:nvPicPr>
        <p:blipFill>
          <a:blip r:embed="rId3"/>
          <a:stretch>
            <a:fillRect/>
          </a:stretch>
        </p:blipFill>
        <p:spPr>
          <a:xfrm>
            <a:off x="1739295" y="1499915"/>
            <a:ext cx="8838943" cy="4971906"/>
          </a:xfrm>
          <a:prstGeom prst="rect">
            <a:avLst/>
          </a:prstGeom>
        </p:spPr>
      </p:pic>
    </p:spTree>
    <p:extLst>
      <p:ext uri="{BB962C8B-B14F-4D97-AF65-F5344CB8AC3E}">
        <p14:creationId xmlns:p14="http://schemas.microsoft.com/office/powerpoint/2010/main" val="2134291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C2C0E-FAFB-421B-B73C-31ED82A747C3}"/>
              </a:ext>
            </a:extLst>
          </p:cNvPr>
          <p:cNvSpPr>
            <a:spLocks noGrp="1"/>
          </p:cNvSpPr>
          <p:nvPr>
            <p:ph type="title"/>
          </p:nvPr>
        </p:nvSpPr>
        <p:spPr>
          <a:xfrm>
            <a:off x="1926031" y="618518"/>
            <a:ext cx="8339938" cy="1032729"/>
          </a:xfrm>
        </p:spPr>
        <p:txBody>
          <a:bodyPr>
            <a:normAutofit/>
          </a:bodyPr>
          <a:lstStyle/>
          <a:p>
            <a:r>
              <a:rPr lang="en-US" sz="4800" dirty="0"/>
              <a:t>The challenge: robot game</a:t>
            </a:r>
          </a:p>
        </p:txBody>
      </p:sp>
      <p:sp>
        <p:nvSpPr>
          <p:cNvPr id="4" name="Rectangle 3">
            <a:extLst>
              <a:ext uri="{FF2B5EF4-FFF2-40B4-BE49-F238E27FC236}">
                <a16:creationId xmlns:a16="http://schemas.microsoft.com/office/drawing/2014/main" id="{87BA4624-294B-4046-B2C6-4AF1A1E3655A}"/>
              </a:ext>
            </a:extLst>
          </p:cNvPr>
          <p:cNvSpPr/>
          <p:nvPr/>
        </p:nvSpPr>
        <p:spPr>
          <a:xfrm>
            <a:off x="1287631" y="1838277"/>
            <a:ext cx="9818334" cy="4401205"/>
          </a:xfrm>
          <a:prstGeom prst="rect">
            <a:avLst/>
          </a:prstGeom>
        </p:spPr>
        <p:txBody>
          <a:bodyPr wrap="square">
            <a:spAutoFit/>
          </a:bodyPr>
          <a:lstStyle/>
          <a:p>
            <a:r>
              <a:rPr lang="en-US" sz="4000" dirty="0"/>
              <a:t>In the Robot Game, teams design, build, program and test autonomous robots using LEGO MINDSTORMS technology. The Robot Game playing field reflects the real-world theme for this season. Teams select which missions to solve in 2½ minute matches. Season-specific rules release with the Challenge.</a:t>
            </a:r>
          </a:p>
        </p:txBody>
      </p:sp>
    </p:spTree>
    <p:extLst>
      <p:ext uri="{BB962C8B-B14F-4D97-AF65-F5344CB8AC3E}">
        <p14:creationId xmlns:p14="http://schemas.microsoft.com/office/powerpoint/2010/main" val="27986398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213</TotalTime>
  <Words>530</Words>
  <Application>Microsoft Office PowerPoint</Application>
  <PresentationFormat>Widescreen</PresentationFormat>
  <Paragraphs>34</Paragraphs>
  <Slides>9</Slides>
  <Notes>0</Notes>
  <HiddenSlides>0</HiddenSlides>
  <MMClips>3</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Tw Cen MT</vt:lpstr>
      <vt:lpstr>Circuit</vt:lpstr>
      <vt:lpstr>First Lego league</vt:lpstr>
      <vt:lpstr>PowerPoint Presentation</vt:lpstr>
      <vt:lpstr>The FIRST Core Values</vt:lpstr>
      <vt:lpstr>The core values poster</vt:lpstr>
      <vt:lpstr>The Project presentation</vt:lpstr>
      <vt:lpstr>What is the Project video (1)</vt:lpstr>
      <vt:lpstr>Project: Where to start video (2)</vt:lpstr>
      <vt:lpstr>Present your project video (3)</vt:lpstr>
      <vt:lpstr>The challenge: robot game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Lego league</dc:title>
  <dc:creator>Uma Harano</dc:creator>
  <cp:lastModifiedBy>James Harano</cp:lastModifiedBy>
  <cp:revision>22</cp:revision>
  <dcterms:created xsi:type="dcterms:W3CDTF">2020-06-26T22:49:03Z</dcterms:created>
  <dcterms:modified xsi:type="dcterms:W3CDTF">2020-07-01T19:45:44Z</dcterms:modified>
</cp:coreProperties>
</file>