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60" r:id="rId6"/>
    <p:sldId id="259" r:id="rId7"/>
    <p:sldId id="261"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7/7/2020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6D85-5AE0-4394-96E4-AAE16BE96DA2}"/>
              </a:ext>
            </a:extLst>
          </p:cNvPr>
          <p:cNvSpPr>
            <a:spLocks noGrp="1"/>
          </p:cNvSpPr>
          <p:nvPr>
            <p:ph type="ctrTitle"/>
          </p:nvPr>
        </p:nvSpPr>
        <p:spPr>
          <a:xfrm>
            <a:off x="1876424" y="1122363"/>
            <a:ext cx="8791575" cy="1247975"/>
          </a:xfrm>
        </p:spPr>
        <p:txBody>
          <a:bodyPr>
            <a:normAutofit fontScale="90000"/>
          </a:bodyPr>
          <a:lstStyle/>
          <a:p>
            <a:r>
              <a:rPr lang="en-US" sz="8800" i="1" dirty="0"/>
              <a:t>First</a:t>
            </a:r>
            <a:r>
              <a:rPr lang="en-US" sz="8800" dirty="0"/>
              <a:t> Lego league</a:t>
            </a:r>
          </a:p>
        </p:txBody>
      </p:sp>
      <p:sp>
        <p:nvSpPr>
          <p:cNvPr id="3" name="Subtitle 2">
            <a:extLst>
              <a:ext uri="{FF2B5EF4-FFF2-40B4-BE49-F238E27FC236}">
                <a16:creationId xmlns:a16="http://schemas.microsoft.com/office/drawing/2014/main" id="{CBD4C270-6D9C-445D-BACA-146898C68C9F}"/>
              </a:ext>
            </a:extLst>
          </p:cNvPr>
          <p:cNvSpPr>
            <a:spLocks noGrp="1"/>
          </p:cNvSpPr>
          <p:nvPr>
            <p:ph type="subTitle" idx="1"/>
          </p:nvPr>
        </p:nvSpPr>
        <p:spPr>
          <a:xfrm>
            <a:off x="1876424" y="2556770"/>
            <a:ext cx="6166745" cy="1247975"/>
          </a:xfrm>
        </p:spPr>
        <p:txBody>
          <a:bodyPr>
            <a:normAutofit/>
          </a:bodyPr>
          <a:lstStyle/>
          <a:p>
            <a:r>
              <a:rPr lang="en-US" sz="6600" dirty="0"/>
              <a:t>Techno TITANS</a:t>
            </a:r>
          </a:p>
        </p:txBody>
      </p:sp>
      <p:sp>
        <p:nvSpPr>
          <p:cNvPr id="4" name="TextBox 3">
            <a:extLst>
              <a:ext uri="{FF2B5EF4-FFF2-40B4-BE49-F238E27FC236}">
                <a16:creationId xmlns:a16="http://schemas.microsoft.com/office/drawing/2014/main" id="{95F1EAD6-0116-4B10-91A2-1A6494D041A3}"/>
              </a:ext>
            </a:extLst>
          </p:cNvPr>
          <p:cNvSpPr txBox="1"/>
          <p:nvPr/>
        </p:nvSpPr>
        <p:spPr>
          <a:xfrm>
            <a:off x="7548465" y="5566299"/>
            <a:ext cx="4033935" cy="584775"/>
          </a:xfrm>
          <a:prstGeom prst="rect">
            <a:avLst/>
          </a:prstGeom>
          <a:noFill/>
        </p:spPr>
        <p:txBody>
          <a:bodyPr wrap="square" rtlCol="0">
            <a:spAutoFit/>
          </a:bodyPr>
          <a:lstStyle/>
          <a:p>
            <a:r>
              <a:rPr lang="en-US" sz="3200" dirty="0"/>
              <a:t>Gears / Medium Motor</a:t>
            </a:r>
          </a:p>
        </p:txBody>
      </p:sp>
    </p:spTree>
    <p:extLst>
      <p:ext uri="{BB962C8B-B14F-4D97-AF65-F5344CB8AC3E}">
        <p14:creationId xmlns:p14="http://schemas.microsoft.com/office/powerpoint/2010/main" val="329610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E018-A357-490A-B681-00691A699163}"/>
              </a:ext>
            </a:extLst>
          </p:cNvPr>
          <p:cNvSpPr>
            <a:spLocks noGrp="1"/>
          </p:cNvSpPr>
          <p:nvPr>
            <p:ph type="title"/>
          </p:nvPr>
        </p:nvSpPr>
        <p:spPr/>
        <p:txBody>
          <a:bodyPr>
            <a:normAutofit fontScale="90000"/>
          </a:bodyPr>
          <a:lstStyle/>
          <a:p>
            <a:pPr algn="ctr"/>
            <a:r>
              <a:rPr lang="en-US" sz="5300" b="1" dirty="0"/>
              <a:t>LEGO MINDSTORMS Education </a:t>
            </a:r>
            <a:br>
              <a:rPr lang="en-US" sz="5300" b="1" dirty="0"/>
            </a:br>
            <a:r>
              <a:rPr lang="en-US" sz="5300" b="1" dirty="0"/>
              <a:t>EV3 Medium Servo Motor</a:t>
            </a:r>
            <a:br>
              <a:rPr lang="en-US" b="1" dirty="0"/>
            </a:br>
            <a:endParaRPr lang="en-US" dirty="0"/>
          </a:p>
        </p:txBody>
      </p:sp>
      <p:pic>
        <p:nvPicPr>
          <p:cNvPr id="3" name="Picture 2">
            <a:extLst>
              <a:ext uri="{FF2B5EF4-FFF2-40B4-BE49-F238E27FC236}">
                <a16:creationId xmlns:a16="http://schemas.microsoft.com/office/drawing/2014/main" id="{E48704B1-55F5-4024-9F73-DB79466DF60E}"/>
              </a:ext>
            </a:extLst>
          </p:cNvPr>
          <p:cNvPicPr>
            <a:picLocks noChangeAspect="1"/>
          </p:cNvPicPr>
          <p:nvPr/>
        </p:nvPicPr>
        <p:blipFill>
          <a:blip r:embed="rId2"/>
          <a:stretch>
            <a:fillRect/>
          </a:stretch>
        </p:blipFill>
        <p:spPr>
          <a:xfrm>
            <a:off x="2125595" y="2546518"/>
            <a:ext cx="4290650" cy="3260894"/>
          </a:xfrm>
          <a:prstGeom prst="rect">
            <a:avLst/>
          </a:prstGeom>
        </p:spPr>
      </p:pic>
      <p:sp>
        <p:nvSpPr>
          <p:cNvPr id="4" name="TextBox 3">
            <a:extLst>
              <a:ext uri="{FF2B5EF4-FFF2-40B4-BE49-F238E27FC236}">
                <a16:creationId xmlns:a16="http://schemas.microsoft.com/office/drawing/2014/main" id="{2D273459-22C9-4229-AD95-892D52958AB9}"/>
              </a:ext>
            </a:extLst>
          </p:cNvPr>
          <p:cNvSpPr txBox="1"/>
          <p:nvPr/>
        </p:nvSpPr>
        <p:spPr>
          <a:xfrm>
            <a:off x="7127166" y="2750799"/>
            <a:ext cx="3920245" cy="2862322"/>
          </a:xfrm>
          <a:prstGeom prst="rect">
            <a:avLst/>
          </a:prstGeom>
          <a:noFill/>
        </p:spPr>
        <p:txBody>
          <a:bodyPr wrap="square" rtlCol="0">
            <a:spAutoFit/>
          </a:bodyPr>
          <a:lstStyle/>
          <a:p>
            <a:r>
              <a:rPr lang="en-US" sz="2000" dirty="0"/>
              <a:t>The EV3 Medium Servo Motor is great for lower-load, higher-speed applications and when faster response times and a smaller profile are needed in the robot’s design. The motor uses </a:t>
            </a:r>
            <a:r>
              <a:rPr lang="en-US" sz="2000" dirty="0" err="1"/>
              <a:t>tacho</a:t>
            </a:r>
            <a:r>
              <a:rPr lang="en-US" sz="2000" dirty="0"/>
              <a:t> feedback for precise control within one degree of accuracy and has a built-in rotation sensor. </a:t>
            </a:r>
          </a:p>
        </p:txBody>
      </p:sp>
    </p:spTree>
    <p:extLst>
      <p:ext uri="{BB962C8B-B14F-4D97-AF65-F5344CB8AC3E}">
        <p14:creationId xmlns:p14="http://schemas.microsoft.com/office/powerpoint/2010/main" val="54095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9386D-9236-463A-8476-2B6F00FDA2DC}"/>
              </a:ext>
            </a:extLst>
          </p:cNvPr>
          <p:cNvSpPr txBox="1"/>
          <p:nvPr/>
        </p:nvSpPr>
        <p:spPr>
          <a:xfrm>
            <a:off x="1415477" y="674400"/>
            <a:ext cx="5033962" cy="5509200"/>
          </a:xfrm>
          <a:prstGeom prst="rect">
            <a:avLst/>
          </a:prstGeom>
          <a:noFill/>
        </p:spPr>
        <p:txBody>
          <a:bodyPr wrap="square" rtlCol="0">
            <a:spAutoFit/>
          </a:bodyPr>
          <a:lstStyle/>
          <a:p>
            <a:r>
              <a:rPr lang="en-US" sz="2200" b="1" dirty="0"/>
              <a:t>Typical use of the medium motor block</a:t>
            </a:r>
          </a:p>
          <a:p>
            <a:endParaRPr lang="en-US" sz="2200" dirty="0"/>
          </a:p>
          <a:p>
            <a:r>
              <a:rPr lang="en-US" sz="2200" dirty="0"/>
              <a:t>This motor is more </a:t>
            </a:r>
            <a:r>
              <a:rPr lang="en-US" sz="2200" b="1" dirty="0"/>
              <a:t>precise</a:t>
            </a:r>
            <a:r>
              <a:rPr lang="en-US" sz="2200" dirty="0"/>
              <a:t>, than powerful. You will have a hard time lifting heavy objects with a medium motor.</a:t>
            </a:r>
          </a:p>
          <a:p>
            <a:endParaRPr lang="en-US" sz="2200" dirty="0"/>
          </a:p>
          <a:p>
            <a:r>
              <a:rPr lang="en-US" sz="2200" dirty="0"/>
              <a:t>On the other hand, it is the most precise motor that can turn to one degree of precision and has very </a:t>
            </a:r>
            <a:r>
              <a:rPr lang="en-US" sz="2200" b="1" dirty="0"/>
              <a:t>small </a:t>
            </a:r>
            <a:r>
              <a:rPr lang="en-US" sz="2200" b="1" dirty="0" err="1"/>
              <a:t>lashback</a:t>
            </a:r>
            <a:r>
              <a:rPr lang="en-US" sz="2200" dirty="0"/>
              <a:t> (the play between adjacent gears in the motor itself).</a:t>
            </a:r>
          </a:p>
          <a:p>
            <a:endParaRPr lang="en-US" sz="2200" dirty="0"/>
          </a:p>
          <a:p>
            <a:r>
              <a:rPr lang="en-US" sz="2200" dirty="0"/>
              <a:t>You will rarely have to program the motor outside the range of +180 to -180 degrees and most often you will need +90 or -90 degrees.</a:t>
            </a:r>
          </a:p>
        </p:txBody>
      </p:sp>
      <p:pic>
        <p:nvPicPr>
          <p:cNvPr id="3" name="Picture 2">
            <a:extLst>
              <a:ext uri="{FF2B5EF4-FFF2-40B4-BE49-F238E27FC236}">
                <a16:creationId xmlns:a16="http://schemas.microsoft.com/office/drawing/2014/main" id="{4E02CAD3-8538-4201-A8A1-59651E5C28D8}"/>
              </a:ext>
            </a:extLst>
          </p:cNvPr>
          <p:cNvPicPr>
            <a:picLocks noChangeAspect="1"/>
          </p:cNvPicPr>
          <p:nvPr/>
        </p:nvPicPr>
        <p:blipFill>
          <a:blip r:embed="rId2"/>
          <a:stretch>
            <a:fillRect/>
          </a:stretch>
        </p:blipFill>
        <p:spPr>
          <a:xfrm>
            <a:off x="6692630" y="557616"/>
            <a:ext cx="4151987" cy="5886595"/>
          </a:xfrm>
          <a:prstGeom prst="rect">
            <a:avLst/>
          </a:prstGeom>
        </p:spPr>
      </p:pic>
    </p:spTree>
    <p:extLst>
      <p:ext uri="{BB962C8B-B14F-4D97-AF65-F5344CB8AC3E}">
        <p14:creationId xmlns:p14="http://schemas.microsoft.com/office/powerpoint/2010/main" val="363629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6E0D2-0BD8-43F9-90B3-289A403600BC}"/>
              </a:ext>
            </a:extLst>
          </p:cNvPr>
          <p:cNvSpPr txBox="1"/>
          <p:nvPr/>
        </p:nvSpPr>
        <p:spPr>
          <a:xfrm>
            <a:off x="1098325" y="1413062"/>
            <a:ext cx="3856230" cy="4031873"/>
          </a:xfrm>
          <a:prstGeom prst="rect">
            <a:avLst/>
          </a:prstGeom>
          <a:noFill/>
        </p:spPr>
        <p:txBody>
          <a:bodyPr wrap="square" rtlCol="0">
            <a:spAutoFit/>
          </a:bodyPr>
          <a:lstStyle/>
          <a:p>
            <a:pPr algn="ctr"/>
            <a:r>
              <a:rPr lang="en-US" sz="3200" i="1" dirty="0"/>
              <a:t>The drive gear is the gear that is turned by an outside effort, in this case your hand.</a:t>
            </a:r>
            <a:br>
              <a:rPr lang="en-US" sz="3200" i="1" dirty="0"/>
            </a:br>
            <a:r>
              <a:rPr lang="en-US" sz="3200" i="1" dirty="0"/>
              <a:t>Any gear that is turned by another gear is called the driven gear or follower.</a:t>
            </a:r>
            <a:endParaRPr lang="en-US" sz="3200" dirty="0"/>
          </a:p>
        </p:txBody>
      </p:sp>
      <p:pic>
        <p:nvPicPr>
          <p:cNvPr id="4" name="Picture 3">
            <a:extLst>
              <a:ext uri="{FF2B5EF4-FFF2-40B4-BE49-F238E27FC236}">
                <a16:creationId xmlns:a16="http://schemas.microsoft.com/office/drawing/2014/main" id="{8FB2D0C5-2FAF-4272-A91C-6EC8355C9A70}"/>
              </a:ext>
            </a:extLst>
          </p:cNvPr>
          <p:cNvPicPr>
            <a:picLocks noChangeAspect="1"/>
          </p:cNvPicPr>
          <p:nvPr/>
        </p:nvPicPr>
        <p:blipFill>
          <a:blip r:embed="rId2"/>
          <a:stretch>
            <a:fillRect/>
          </a:stretch>
        </p:blipFill>
        <p:spPr>
          <a:xfrm>
            <a:off x="5111133" y="951722"/>
            <a:ext cx="6217271" cy="4954555"/>
          </a:xfrm>
          <a:prstGeom prst="rect">
            <a:avLst/>
          </a:prstGeom>
        </p:spPr>
      </p:pic>
    </p:spTree>
    <p:extLst>
      <p:ext uri="{BB962C8B-B14F-4D97-AF65-F5344CB8AC3E}">
        <p14:creationId xmlns:p14="http://schemas.microsoft.com/office/powerpoint/2010/main" val="393090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96AB-483E-4EB9-B39B-8E49D9B79075}"/>
              </a:ext>
            </a:extLst>
          </p:cNvPr>
          <p:cNvSpPr>
            <a:spLocks noGrp="1"/>
          </p:cNvSpPr>
          <p:nvPr>
            <p:ph type="title"/>
          </p:nvPr>
        </p:nvSpPr>
        <p:spPr>
          <a:xfrm>
            <a:off x="1141413" y="618518"/>
            <a:ext cx="9905998" cy="1478570"/>
          </a:xfrm>
        </p:spPr>
        <p:txBody>
          <a:bodyPr>
            <a:normAutofit/>
          </a:bodyPr>
          <a:lstStyle/>
          <a:p>
            <a:pPr algn="ctr"/>
            <a:r>
              <a:rPr lang="en-US" b="1" dirty="0"/>
              <a:t>Try out the model and make observations.</a:t>
            </a:r>
            <a:endParaRPr lang="en-US"/>
          </a:p>
        </p:txBody>
      </p:sp>
      <p:sp>
        <p:nvSpPr>
          <p:cNvPr id="3" name="Content Placeholder 2">
            <a:extLst>
              <a:ext uri="{FF2B5EF4-FFF2-40B4-BE49-F238E27FC236}">
                <a16:creationId xmlns:a16="http://schemas.microsoft.com/office/drawing/2014/main" id="{98B54807-C1C8-4B5B-AD82-FD791C301E46}"/>
              </a:ext>
            </a:extLst>
          </p:cNvPr>
          <p:cNvSpPr>
            <a:spLocks noGrp="1"/>
          </p:cNvSpPr>
          <p:nvPr>
            <p:ph idx="1"/>
          </p:nvPr>
        </p:nvSpPr>
        <p:spPr>
          <a:xfrm>
            <a:off x="1141412" y="2249487"/>
            <a:ext cx="4844521" cy="3541714"/>
          </a:xfrm>
        </p:spPr>
        <p:txBody>
          <a:bodyPr anchor="ctr">
            <a:normAutofit/>
          </a:bodyPr>
          <a:lstStyle/>
          <a:p>
            <a:pPr>
              <a:lnSpc>
                <a:spcPct val="110000"/>
              </a:lnSpc>
            </a:pPr>
            <a:r>
              <a:rPr lang="en-US" sz="1700"/>
              <a:t>Crank the handle one full turn, and count how many times the position marker turns.</a:t>
            </a:r>
            <a:br>
              <a:rPr lang="en-US" sz="1700"/>
            </a:br>
            <a:r>
              <a:rPr lang="en-US" sz="1700" i="1"/>
              <a:t>One turn of the handle results in one turn of the position marker (the gray axle). The speeds of rotation of the drive and the driven gears are the same, because they have the same number of teeth (40); this ratio is 1:1.</a:t>
            </a:r>
            <a:endParaRPr lang="en-US" sz="1700"/>
          </a:p>
          <a:p>
            <a:pPr>
              <a:lnSpc>
                <a:spcPct val="110000"/>
              </a:lnSpc>
            </a:pPr>
            <a:r>
              <a:rPr lang="en-US" sz="1700"/>
              <a:t>Observe which way the gears turn when you crank the handle, and draw arrows to show the directions they turn in.  </a:t>
            </a:r>
            <a:r>
              <a:rPr lang="en-US" sz="1700" i="1"/>
              <a:t>Adjacent gears turn in opposite directions.</a:t>
            </a:r>
            <a:endParaRPr lang="en-US" sz="1700"/>
          </a:p>
        </p:txBody>
      </p:sp>
      <p:pic>
        <p:nvPicPr>
          <p:cNvPr id="4" name="Picture 3">
            <a:extLst>
              <a:ext uri="{FF2B5EF4-FFF2-40B4-BE49-F238E27FC236}">
                <a16:creationId xmlns:a16="http://schemas.microsoft.com/office/drawing/2014/main" id="{6591D663-0473-4C7F-BB78-E3818943DEB5}"/>
              </a:ext>
            </a:extLst>
          </p:cNvPr>
          <p:cNvPicPr>
            <a:picLocks noChangeAspect="1"/>
          </p:cNvPicPr>
          <p:nvPr/>
        </p:nvPicPr>
        <p:blipFill rotWithShape="1">
          <a:blip r:embed="rId3"/>
          <a:srcRect l="17143" r="3"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9021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4" name="Rectangle 73">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971E5977-1022-4E97-9F16-1BF8CF743FA8}"/>
              </a:ext>
            </a:extLst>
          </p:cNvPr>
          <p:cNvSpPr>
            <a:spLocks noGrp="1"/>
          </p:cNvSpPr>
          <p:nvPr>
            <p:ph type="title"/>
          </p:nvPr>
        </p:nvSpPr>
        <p:spPr>
          <a:xfrm>
            <a:off x="7962519" y="618518"/>
            <a:ext cx="3084891" cy="1478570"/>
          </a:xfrm>
        </p:spPr>
        <p:txBody>
          <a:bodyPr>
            <a:normAutofit/>
          </a:bodyPr>
          <a:lstStyle/>
          <a:p>
            <a:r>
              <a:rPr lang="en-US" sz="3200" dirty="0"/>
              <a:t>Idler gearing</a:t>
            </a:r>
          </a:p>
        </p:txBody>
      </p:sp>
      <p:pic>
        <p:nvPicPr>
          <p:cNvPr id="3" name="Picture 2">
            <a:extLst>
              <a:ext uri="{FF2B5EF4-FFF2-40B4-BE49-F238E27FC236}">
                <a16:creationId xmlns:a16="http://schemas.microsoft.com/office/drawing/2014/main" id="{14BDF650-1B5A-4105-B9F5-D9A673788AD6}"/>
              </a:ext>
            </a:extLst>
          </p:cNvPr>
          <p:cNvPicPr>
            <a:picLocks noChangeAspect="1"/>
          </p:cNvPicPr>
          <p:nvPr/>
        </p:nvPicPr>
        <p:blipFill rotWithShape="1">
          <a:blip r:embed="rId4"/>
          <a:srcRect r="13204" b="-2"/>
          <a:stretch/>
        </p:blipFill>
        <p:spPr>
          <a:xfrm>
            <a:off x="-5597" y="10"/>
            <a:ext cx="7558541" cy="6857990"/>
          </a:xfrm>
          <a:prstGeom prst="rect">
            <a:avLst/>
          </a:prstGeom>
        </p:spPr>
      </p:pic>
      <p:grpSp>
        <p:nvGrpSpPr>
          <p:cNvPr id="77" name="Group 7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8" name="Rectangle 77">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Rectangle 8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Rectangle 10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Rectangle 117">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9"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5" name="Content Placeholder 4">
            <a:extLst>
              <a:ext uri="{FF2B5EF4-FFF2-40B4-BE49-F238E27FC236}">
                <a16:creationId xmlns:a16="http://schemas.microsoft.com/office/drawing/2014/main" id="{A8EBBB1E-68A5-4563-8114-29FF61DD599B}"/>
              </a:ext>
            </a:extLst>
          </p:cNvPr>
          <p:cNvSpPr>
            <a:spLocks noGrp="1"/>
          </p:cNvSpPr>
          <p:nvPr>
            <p:ph idx="1"/>
          </p:nvPr>
        </p:nvSpPr>
        <p:spPr>
          <a:xfrm>
            <a:off x="7962519" y="2249487"/>
            <a:ext cx="3084892" cy="3888666"/>
          </a:xfrm>
        </p:spPr>
        <p:txBody>
          <a:bodyPr>
            <a:normAutofit/>
          </a:bodyPr>
          <a:lstStyle/>
          <a:p>
            <a:pPr marL="0" indent="0">
              <a:buNone/>
            </a:pPr>
            <a:r>
              <a:rPr lang="en-US" i="1" dirty="0"/>
              <a:t>The small gear is an idler gear. The idler gear does not affect the relative speeds of rotation of either of the larger gears, only the direction in which the driven gear turns.</a:t>
            </a:r>
            <a:endParaRPr lang="en-US" dirty="0"/>
          </a:p>
        </p:txBody>
      </p:sp>
    </p:spTree>
    <p:extLst>
      <p:ext uri="{BB962C8B-B14F-4D97-AF65-F5344CB8AC3E}">
        <p14:creationId xmlns:p14="http://schemas.microsoft.com/office/powerpoint/2010/main" val="180967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37D796C-749B-41FE-9B80-A2C06C65C2F6}"/>
              </a:ext>
            </a:extLst>
          </p:cNvPr>
          <p:cNvSpPr>
            <a:spLocks noGrp="1"/>
          </p:cNvSpPr>
          <p:nvPr>
            <p:ph idx="1"/>
          </p:nvPr>
        </p:nvSpPr>
        <p:spPr>
          <a:xfrm>
            <a:off x="1162050" y="800066"/>
            <a:ext cx="4459287" cy="5568984"/>
          </a:xfrm>
        </p:spPr>
        <p:txBody>
          <a:bodyPr>
            <a:noAutofit/>
          </a:bodyPr>
          <a:lstStyle/>
          <a:p>
            <a:pPr>
              <a:lnSpc>
                <a:spcPct val="110000"/>
              </a:lnSpc>
            </a:pPr>
            <a:r>
              <a:rPr lang="en-US" sz="2000" dirty="0"/>
              <a:t>Crank the handle one full turn, and count how many times the position marker turns.</a:t>
            </a:r>
            <a:br>
              <a:rPr lang="en-US" sz="2000" dirty="0"/>
            </a:br>
            <a:r>
              <a:rPr lang="en-US" sz="2000" i="1" dirty="0"/>
              <a:t>One turn of the handle results in one turn of the gray axle. The speeds of rotation of the drive and the driven gears are the same, because they have the same number of teeth. The gearing ratio is 1:1.</a:t>
            </a:r>
            <a:endParaRPr lang="en-US" sz="2000" dirty="0"/>
          </a:p>
          <a:p>
            <a:pPr>
              <a:lnSpc>
                <a:spcPct val="110000"/>
              </a:lnSpc>
            </a:pPr>
            <a:r>
              <a:rPr lang="en-US" sz="2000" dirty="0"/>
              <a:t>Observe which way the gears turn when you crank the handle, and draw arrows to show the directions they turn in.</a:t>
            </a:r>
            <a:br>
              <a:rPr lang="en-US" sz="2000" dirty="0"/>
            </a:br>
            <a:r>
              <a:rPr lang="en-US" sz="2000" i="1" dirty="0"/>
              <a:t>The 40-tooth drive gear and the 40-tooth driven gear both turn in the same direction. The idler gear rotates in the opposite direction.</a:t>
            </a:r>
            <a:endParaRPr lang="en-US" sz="2000" dirty="0"/>
          </a:p>
        </p:txBody>
      </p:sp>
      <p:pic>
        <p:nvPicPr>
          <p:cNvPr id="6" name="Picture 5">
            <a:extLst>
              <a:ext uri="{FF2B5EF4-FFF2-40B4-BE49-F238E27FC236}">
                <a16:creationId xmlns:a16="http://schemas.microsoft.com/office/drawing/2014/main" id="{3F808E83-33C4-495A-A663-E671457221C9}"/>
              </a:ext>
            </a:extLst>
          </p:cNvPr>
          <p:cNvPicPr>
            <a:picLocks noChangeAspect="1"/>
          </p:cNvPicPr>
          <p:nvPr/>
        </p:nvPicPr>
        <p:blipFill>
          <a:blip r:embed="rId4"/>
          <a:stretch>
            <a:fillRect/>
          </a:stretch>
        </p:blipFill>
        <p:spPr>
          <a:xfrm>
            <a:off x="6096000" y="1895588"/>
            <a:ext cx="5456279" cy="304187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358405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1806-F386-4C45-8766-C2A16B9ABA4D}"/>
              </a:ext>
            </a:extLst>
          </p:cNvPr>
          <p:cNvSpPr>
            <a:spLocks noGrp="1"/>
          </p:cNvSpPr>
          <p:nvPr>
            <p:ph type="title"/>
          </p:nvPr>
        </p:nvSpPr>
        <p:spPr>
          <a:xfrm>
            <a:off x="1141413" y="618518"/>
            <a:ext cx="9905998" cy="1478570"/>
          </a:xfrm>
        </p:spPr>
        <p:txBody>
          <a:bodyPr>
            <a:normAutofit/>
          </a:bodyPr>
          <a:lstStyle/>
          <a:p>
            <a:r>
              <a:rPr lang="en-US"/>
              <a:t>Increasing speed of rotation</a:t>
            </a:r>
          </a:p>
        </p:txBody>
      </p:sp>
      <p:pic>
        <p:nvPicPr>
          <p:cNvPr id="6" name="Picture 5">
            <a:extLst>
              <a:ext uri="{FF2B5EF4-FFF2-40B4-BE49-F238E27FC236}">
                <a16:creationId xmlns:a16="http://schemas.microsoft.com/office/drawing/2014/main" id="{652470A4-56A0-44BB-9DC8-0415B4EE4D45}"/>
              </a:ext>
            </a:extLst>
          </p:cNvPr>
          <p:cNvPicPr>
            <a:picLocks noChangeAspect="1"/>
          </p:cNvPicPr>
          <p:nvPr/>
        </p:nvPicPr>
        <p:blipFill>
          <a:blip r:embed="rId3"/>
          <a:stretch>
            <a:fillRect/>
          </a:stretch>
        </p:blipFill>
        <p:spPr>
          <a:xfrm>
            <a:off x="6721813" y="2097087"/>
            <a:ext cx="4685504" cy="393582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5" name="Content Placeholder 4">
            <a:extLst>
              <a:ext uri="{FF2B5EF4-FFF2-40B4-BE49-F238E27FC236}">
                <a16:creationId xmlns:a16="http://schemas.microsoft.com/office/drawing/2014/main" id="{03EDCB6C-051D-44AC-989B-0B4D8D633C1E}"/>
              </a:ext>
            </a:extLst>
          </p:cNvPr>
          <p:cNvSpPr>
            <a:spLocks noGrp="1"/>
          </p:cNvSpPr>
          <p:nvPr>
            <p:ph idx="1"/>
          </p:nvPr>
        </p:nvSpPr>
        <p:spPr>
          <a:xfrm>
            <a:off x="1141411" y="1950327"/>
            <a:ext cx="5074563" cy="4129459"/>
          </a:xfrm>
        </p:spPr>
        <p:txBody>
          <a:bodyPr>
            <a:normAutofit/>
          </a:bodyPr>
          <a:lstStyle/>
          <a:p>
            <a:pPr>
              <a:lnSpc>
                <a:spcPct val="110000"/>
              </a:lnSpc>
            </a:pPr>
            <a:r>
              <a:rPr lang="en-US" sz="1700" dirty="0"/>
              <a:t>Crank the handle one full turn, and count how many times the position marker turns.</a:t>
            </a:r>
            <a:br>
              <a:rPr lang="en-US" sz="1700" dirty="0"/>
            </a:br>
            <a:r>
              <a:rPr lang="en-US" sz="1700" i="1" dirty="0"/>
              <a:t>One turn of the handle (the large drive gear) results in five turns of the smaller driven gear. This ratio of 1:5 (or 1/5) is called the gearing up ratio (8/40 = 1/5).</a:t>
            </a:r>
            <a:br>
              <a:rPr lang="en-US" sz="1700" i="1" dirty="0"/>
            </a:br>
            <a:r>
              <a:rPr lang="en-US" sz="1700" i="1" dirty="0"/>
              <a:t>Increasing the gearing up ratio increases the speed of rotation of the driven gear, but decreases the force in the driven gear—the power of the gear to turn something.</a:t>
            </a:r>
            <a:endParaRPr lang="en-US" sz="1700" dirty="0"/>
          </a:p>
          <a:p>
            <a:pPr>
              <a:lnSpc>
                <a:spcPct val="110000"/>
              </a:lnSpc>
            </a:pPr>
            <a:r>
              <a:rPr lang="en-US" sz="1700" dirty="0"/>
              <a:t>Observe which way the gears turn when you crank the handle, and draw arrows to show the directions they turn in.</a:t>
            </a:r>
            <a:br>
              <a:rPr lang="en-US" sz="1700" dirty="0"/>
            </a:br>
            <a:r>
              <a:rPr lang="en-US" sz="1700" i="1" dirty="0"/>
              <a:t>Adjacent gears turn in opposite directions.</a:t>
            </a:r>
            <a:endParaRPr lang="en-US" sz="1700" dirty="0"/>
          </a:p>
          <a:p>
            <a:pPr>
              <a:lnSpc>
                <a:spcPct val="110000"/>
              </a:lnSpc>
            </a:pPr>
            <a:endParaRPr lang="en-US" sz="1700" dirty="0"/>
          </a:p>
        </p:txBody>
      </p:sp>
    </p:spTree>
    <p:extLst>
      <p:ext uri="{BB962C8B-B14F-4D97-AF65-F5344CB8AC3E}">
        <p14:creationId xmlns:p14="http://schemas.microsoft.com/office/powerpoint/2010/main" val="78067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9381-12FF-4EC7-8BCC-F67728ACB7CD}"/>
              </a:ext>
            </a:extLst>
          </p:cNvPr>
          <p:cNvSpPr>
            <a:spLocks noGrp="1"/>
          </p:cNvSpPr>
          <p:nvPr>
            <p:ph type="title"/>
          </p:nvPr>
        </p:nvSpPr>
        <p:spPr>
          <a:xfrm>
            <a:off x="1141413" y="618518"/>
            <a:ext cx="9905998" cy="1478570"/>
          </a:xfrm>
        </p:spPr>
        <p:txBody>
          <a:bodyPr>
            <a:normAutofit/>
          </a:bodyPr>
          <a:lstStyle/>
          <a:p>
            <a:r>
              <a:rPr lang="en-US"/>
              <a:t>Decreasing speed of rotation</a:t>
            </a:r>
          </a:p>
        </p:txBody>
      </p:sp>
      <p:pic>
        <p:nvPicPr>
          <p:cNvPr id="7" name="Picture 6">
            <a:extLst>
              <a:ext uri="{FF2B5EF4-FFF2-40B4-BE49-F238E27FC236}">
                <a16:creationId xmlns:a16="http://schemas.microsoft.com/office/drawing/2014/main" id="{044CE667-87CF-4299-8425-E6A7BC9F24F5}"/>
              </a:ext>
            </a:extLst>
          </p:cNvPr>
          <p:cNvPicPr>
            <a:picLocks noChangeAspect="1"/>
          </p:cNvPicPr>
          <p:nvPr/>
        </p:nvPicPr>
        <p:blipFill>
          <a:blip r:embed="rId3"/>
          <a:stretch>
            <a:fillRect/>
          </a:stretch>
        </p:blipFill>
        <p:spPr>
          <a:xfrm>
            <a:off x="1035988" y="2097088"/>
            <a:ext cx="4742242" cy="400719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5" name="Content Placeholder 4">
            <a:extLst>
              <a:ext uri="{FF2B5EF4-FFF2-40B4-BE49-F238E27FC236}">
                <a16:creationId xmlns:a16="http://schemas.microsoft.com/office/drawing/2014/main" id="{DA1E81C5-D908-4E0B-B19E-10C3C5ED2FDC}"/>
              </a:ext>
            </a:extLst>
          </p:cNvPr>
          <p:cNvSpPr>
            <a:spLocks noGrp="1"/>
          </p:cNvSpPr>
          <p:nvPr>
            <p:ph idx="1"/>
          </p:nvPr>
        </p:nvSpPr>
        <p:spPr>
          <a:xfrm>
            <a:off x="6095999" y="2097088"/>
            <a:ext cx="4951411" cy="4007192"/>
          </a:xfrm>
        </p:spPr>
        <p:txBody>
          <a:bodyPr>
            <a:normAutofit/>
          </a:bodyPr>
          <a:lstStyle/>
          <a:p>
            <a:pPr>
              <a:lnSpc>
                <a:spcPct val="110000"/>
              </a:lnSpc>
            </a:pPr>
            <a:r>
              <a:rPr lang="en-US" sz="1700" dirty="0"/>
              <a:t>Count how many times the handle has to turn for the position marker to turn once.</a:t>
            </a:r>
            <a:br>
              <a:rPr lang="en-US" sz="1700" dirty="0"/>
            </a:br>
            <a:r>
              <a:rPr lang="en-US" sz="1700" i="1" dirty="0"/>
              <a:t>Five turns of the handle (the small drive gear) results in one turn of the large driven gear. This ratio of 5:1 (or 5/1) is called the gearing down ratio (40/8 = 5/1). Decreasing the gearing ratio decreases the speed of rotation of the driven gear, but increases the force in the driven gear—the power of the gear to turn something.</a:t>
            </a:r>
            <a:br>
              <a:rPr lang="en-US" sz="1700" i="1" dirty="0"/>
            </a:br>
            <a:r>
              <a:rPr lang="en-US" sz="1700" i="1" dirty="0"/>
              <a:t>Observe which way the gears turn when you crank the handle, and draw arrows to show the directions they turn in.</a:t>
            </a:r>
            <a:br>
              <a:rPr lang="en-US" sz="1700" i="1" dirty="0"/>
            </a:br>
            <a:r>
              <a:rPr lang="en-US" sz="1700" i="1" dirty="0"/>
              <a:t>*Adjacent gears turn in opposite directions.</a:t>
            </a:r>
            <a:endParaRPr lang="en-US" sz="1700" dirty="0"/>
          </a:p>
        </p:txBody>
      </p:sp>
    </p:spTree>
    <p:extLst>
      <p:ext uri="{BB962C8B-B14F-4D97-AF65-F5344CB8AC3E}">
        <p14:creationId xmlns:p14="http://schemas.microsoft.com/office/powerpoint/2010/main" val="161680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5" name="Group 14">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5"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7"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71" name="Group 70">
            <a:extLst>
              <a:ext uri="{FF2B5EF4-FFF2-40B4-BE49-F238E27FC236}">
                <a16:creationId xmlns:a16="http://schemas.microsoft.com/office/drawing/2014/main" id="{096A8A5D-137F-4A8A-9811-F7A867F0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6EA64E00-438F-4B4F-9366-7A7230A9A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59E6386A-8042-4EC7-A981-EFAC2ACB89D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A24D418D-21F7-42B2-B3DD-0B783400293E}"/>
              </a:ext>
            </a:extLst>
          </p:cNvPr>
          <p:cNvSpPr>
            <a:spLocks noGrp="1"/>
          </p:cNvSpPr>
          <p:nvPr>
            <p:ph type="title"/>
          </p:nvPr>
        </p:nvSpPr>
        <p:spPr>
          <a:xfrm>
            <a:off x="7914894" y="1122363"/>
            <a:ext cx="3772281" cy="868362"/>
          </a:xfrm>
        </p:spPr>
        <p:txBody>
          <a:bodyPr vert="horz" lIns="91440" tIns="45720" rIns="91440" bIns="45720" rtlCol="0" anchor="b">
            <a:normAutofit/>
          </a:bodyPr>
          <a:lstStyle/>
          <a:p>
            <a:r>
              <a:rPr lang="en-US" sz="4800" dirty="0"/>
              <a:t>At an angle</a:t>
            </a:r>
          </a:p>
        </p:txBody>
      </p:sp>
      <p:pic>
        <p:nvPicPr>
          <p:cNvPr id="4" name="Picture 3">
            <a:extLst>
              <a:ext uri="{FF2B5EF4-FFF2-40B4-BE49-F238E27FC236}">
                <a16:creationId xmlns:a16="http://schemas.microsoft.com/office/drawing/2014/main" id="{77384257-312C-48C9-996C-23D94D1980E1}"/>
              </a:ext>
            </a:extLst>
          </p:cNvPr>
          <p:cNvPicPr>
            <a:picLocks noChangeAspect="1"/>
          </p:cNvPicPr>
          <p:nvPr/>
        </p:nvPicPr>
        <p:blipFill rotWithShape="1">
          <a:blip r:embed="rId4"/>
          <a:srcRect r="11550" b="-2"/>
          <a:stretch/>
        </p:blipFill>
        <p:spPr>
          <a:xfrm>
            <a:off x="-5597" y="10"/>
            <a:ext cx="7558541" cy="6857990"/>
          </a:xfrm>
          <a:prstGeom prst="rect">
            <a:avLst/>
          </a:prstGeom>
        </p:spPr>
      </p:pic>
      <p:grpSp>
        <p:nvGrpSpPr>
          <p:cNvPr id="75" name="Group 74">
            <a:extLst>
              <a:ext uri="{FF2B5EF4-FFF2-40B4-BE49-F238E27FC236}">
                <a16:creationId xmlns:a16="http://schemas.microsoft.com/office/drawing/2014/main" id="{0FA686C7-6B08-416F-AEF3-C20407936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5">
              <a:extLst>
                <a:ext uri="{FF2B5EF4-FFF2-40B4-BE49-F238E27FC236}">
                  <a16:creationId xmlns:a16="http://schemas.microsoft.com/office/drawing/2014/main" id="{2BBDDDB2-3938-4066-91BA-4907AF8826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D2125FCC-F305-4C4C-9CB1-14B83ADD73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96643530-0EE0-4AC8-8241-ED8E26ED8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8">
              <a:extLst>
                <a:ext uri="{FF2B5EF4-FFF2-40B4-BE49-F238E27FC236}">
                  <a16:creationId xmlns:a16="http://schemas.microsoft.com/office/drawing/2014/main" id="{A784F0C8-95D3-4D7D-8FA9-326D3DEA266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4D49008E-3A2F-4C2C-85EB-1D228F38E6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B09CB0F8-91EE-4A04-91CD-9B9D390ED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954CB039-9A52-4C07-BDB1-747876D86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AD9FE313-C425-42A8-92A9-82E74C4096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CD506FC5-3A23-48B7-9771-7B77E6DA0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6FF54CDF-21B0-46AE-B402-234E62F9D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EE88784D-C24D-4FBD-AF34-85BA74966F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F524C128-9723-4A4D-BFB5-7EBD5B24FB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9C742EF7-4F82-4B4A-9693-4F794B6A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0265747A-2114-4F0F-81B6-618FD389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99E488E3-470E-4FC6-A3B0-141DF162D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612B7DC5-03F3-4B7B-9520-D66144F1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B2355AA2-DB69-485A-B600-E3DF02F2D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4DC3AC80-2B15-428E-8B1E-53312C666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C48F81D6-640C-4483-9773-8C7BFF461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C7AA2EE3-7411-4DCB-B79E-0C5C95D7C7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8B84BFA3-B122-4CA5-8C28-79134C97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A7C22B06-B32B-46EB-9428-B7CA7DA1F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1AE1D740-5AF4-4B8F-B533-C8CD4E56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555B0792-99B8-4014-AC84-7B39D21294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395B90B6-A4DE-4EEF-B53E-395E8D4AF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A0117576-A27F-4175-BD9D-EE15C96D9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93C8332E-93D3-4919-A977-06EC76556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B086AC0E-8130-47AC-A510-5285FAE659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33">
              <a:extLst>
                <a:ext uri="{FF2B5EF4-FFF2-40B4-BE49-F238E27FC236}">
                  <a16:creationId xmlns:a16="http://schemas.microsoft.com/office/drawing/2014/main" id="{DF1BC1DF-8089-49D8-9535-EAB0D7C9A4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97388BAE-DCB9-4B88-9CDE-6FA3304D3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7E059A96-E5FE-4EE1-9C6D-3AB208BF6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CD6A3DCE-FBEE-41E7-A0EC-CA23A1DF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52966C83-B07E-463F-B982-F3E074D9D1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0F475B53-6578-4C68-AC7C-3BE28EA6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8475C02B-D024-4E20-9EF3-2A7E96740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1F5EF5DC-7372-4549-B0A6-800F19406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8B908D96-CCB2-426B-862C-2BDB2AF71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26752E6D-E46B-4DA2-B280-5C696EF4FD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011E7A27-73CF-4E1E-8AE2-B88B96F3B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1DBE1EE2-4667-4A45-80F7-217D3B6FA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45">
              <a:extLst>
                <a:ext uri="{FF2B5EF4-FFF2-40B4-BE49-F238E27FC236}">
                  <a16:creationId xmlns:a16="http://schemas.microsoft.com/office/drawing/2014/main" id="{A48239BC-3712-4110-AE92-4AC892603DE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14B6D739-1C93-4350-BC14-ED88C6341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2F73DF89-CB95-4798-90CA-B7A1DF2D36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1DA7D977-8D60-47B5-8071-30A6FA0C9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4A241594-4FC5-4570-94B2-724F248A6B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9D31F634-1A34-473E-A0FA-D06EB57D97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CE20C679-7385-48FF-BBE5-5BA7C0E70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ADF9CA3B-265F-4927-BA79-0A676AF3F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B138D01D-340C-4DB0-A0E1-D54B9319D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B56918B0-069B-4C98-995E-4D6B0B176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2BD45940-09B7-4CD3-90E7-0EA2CF6A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347A8664-7179-419E-A26E-8250762910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B7350394-4D50-4E2E-8AF2-F4A52E734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6B464294-4049-4542-A83E-22B8CC6331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31" name="Group 130">
            <a:extLst>
              <a:ext uri="{FF2B5EF4-FFF2-40B4-BE49-F238E27FC236}">
                <a16:creationId xmlns:a16="http://schemas.microsoft.com/office/drawing/2014/main" id="{4C78E281-F596-4ECB-979A-89D89452AA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2" name="Freeform 32">
              <a:extLst>
                <a:ext uri="{FF2B5EF4-FFF2-40B4-BE49-F238E27FC236}">
                  <a16:creationId xmlns:a16="http://schemas.microsoft.com/office/drawing/2014/main" id="{C20E68C0-5C9E-4DA6-83AD-0EC3179BB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33">
              <a:extLst>
                <a:ext uri="{FF2B5EF4-FFF2-40B4-BE49-F238E27FC236}">
                  <a16:creationId xmlns:a16="http://schemas.microsoft.com/office/drawing/2014/main" id="{80C08ED9-C9F6-4168-816A-F5C5F3AF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34">
              <a:extLst>
                <a:ext uri="{FF2B5EF4-FFF2-40B4-BE49-F238E27FC236}">
                  <a16:creationId xmlns:a16="http://schemas.microsoft.com/office/drawing/2014/main" id="{0A83E4BF-890D-4E0A-A720-48088D4224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35">
              <a:extLst>
                <a:ext uri="{FF2B5EF4-FFF2-40B4-BE49-F238E27FC236}">
                  <a16:creationId xmlns:a16="http://schemas.microsoft.com/office/drawing/2014/main" id="{996F9B33-C769-451E-9044-EA85C625C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36">
              <a:extLst>
                <a:ext uri="{FF2B5EF4-FFF2-40B4-BE49-F238E27FC236}">
                  <a16:creationId xmlns:a16="http://schemas.microsoft.com/office/drawing/2014/main" id="{F91D6EA2-C024-4E53-A81E-A50907517B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Freeform 37">
              <a:extLst>
                <a:ext uri="{FF2B5EF4-FFF2-40B4-BE49-F238E27FC236}">
                  <a16:creationId xmlns:a16="http://schemas.microsoft.com/office/drawing/2014/main" id="{233F8C4E-A946-462B-9703-971ABD45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38">
              <a:extLst>
                <a:ext uri="{FF2B5EF4-FFF2-40B4-BE49-F238E27FC236}">
                  <a16:creationId xmlns:a16="http://schemas.microsoft.com/office/drawing/2014/main" id="{06059614-A557-45C6-B625-488D41C394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39">
              <a:extLst>
                <a:ext uri="{FF2B5EF4-FFF2-40B4-BE49-F238E27FC236}">
                  <a16:creationId xmlns:a16="http://schemas.microsoft.com/office/drawing/2014/main" id="{26BCD22B-880F-40F8-88AC-CD9285348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40">
              <a:extLst>
                <a:ext uri="{FF2B5EF4-FFF2-40B4-BE49-F238E27FC236}">
                  <a16:creationId xmlns:a16="http://schemas.microsoft.com/office/drawing/2014/main" id="{52324B00-0190-4453-9F81-F0E913800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Rectangle 41">
              <a:extLst>
                <a:ext uri="{FF2B5EF4-FFF2-40B4-BE49-F238E27FC236}">
                  <a16:creationId xmlns:a16="http://schemas.microsoft.com/office/drawing/2014/main" id="{33BE57C0-F93F-4C88-B489-0BFA90D01B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
        <p:nvSpPr>
          <p:cNvPr id="8" name="TextBox 7">
            <a:extLst>
              <a:ext uri="{FF2B5EF4-FFF2-40B4-BE49-F238E27FC236}">
                <a16:creationId xmlns:a16="http://schemas.microsoft.com/office/drawing/2014/main" id="{99AF1BC5-AFCC-4F4E-B97E-FE09C17ABAEB}"/>
              </a:ext>
            </a:extLst>
          </p:cNvPr>
          <p:cNvSpPr txBox="1"/>
          <p:nvPr/>
        </p:nvSpPr>
        <p:spPr>
          <a:xfrm>
            <a:off x="8205722" y="2185988"/>
            <a:ext cx="3349690" cy="3170099"/>
          </a:xfrm>
          <a:prstGeom prst="rect">
            <a:avLst/>
          </a:prstGeom>
          <a:noFill/>
        </p:spPr>
        <p:txBody>
          <a:bodyPr wrap="square" rtlCol="0">
            <a:spAutoFit/>
          </a:bodyPr>
          <a:lstStyle/>
          <a:p>
            <a:pPr>
              <a:spcAft>
                <a:spcPts val="600"/>
              </a:spcAft>
            </a:pPr>
            <a:r>
              <a:rPr lang="en-US" sz="4000" i="1" dirty="0"/>
              <a:t>The 8-tooth drive spur gear moves the 24-tooth driven crown gear.</a:t>
            </a:r>
            <a:endParaRPr lang="en-US" sz="4000" dirty="0"/>
          </a:p>
        </p:txBody>
      </p:sp>
    </p:spTree>
    <p:extLst>
      <p:ext uri="{BB962C8B-B14F-4D97-AF65-F5344CB8AC3E}">
        <p14:creationId xmlns:p14="http://schemas.microsoft.com/office/powerpoint/2010/main" val="213429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68235A-CA75-44B5-81A8-2DE082344EFE}"/>
              </a:ext>
            </a:extLst>
          </p:cNvPr>
          <p:cNvPicPr>
            <a:picLocks noChangeAspect="1"/>
          </p:cNvPicPr>
          <p:nvPr/>
        </p:nvPicPr>
        <p:blipFill>
          <a:blip r:embed="rId2"/>
          <a:stretch>
            <a:fillRect/>
          </a:stretch>
        </p:blipFill>
        <p:spPr>
          <a:xfrm>
            <a:off x="5513355" y="1830928"/>
            <a:ext cx="5686425" cy="2943225"/>
          </a:xfrm>
          <a:prstGeom prst="rect">
            <a:avLst/>
          </a:prstGeom>
        </p:spPr>
      </p:pic>
      <p:sp>
        <p:nvSpPr>
          <p:cNvPr id="7" name="TextBox 6">
            <a:extLst>
              <a:ext uri="{FF2B5EF4-FFF2-40B4-BE49-F238E27FC236}">
                <a16:creationId xmlns:a16="http://schemas.microsoft.com/office/drawing/2014/main" id="{58A4107E-2FDF-4A06-88EF-261CBCFF332E}"/>
              </a:ext>
            </a:extLst>
          </p:cNvPr>
          <p:cNvSpPr txBox="1"/>
          <p:nvPr/>
        </p:nvSpPr>
        <p:spPr>
          <a:xfrm>
            <a:off x="992220" y="1028342"/>
            <a:ext cx="4387176" cy="5078313"/>
          </a:xfrm>
          <a:prstGeom prst="rect">
            <a:avLst/>
          </a:prstGeom>
          <a:noFill/>
        </p:spPr>
        <p:txBody>
          <a:bodyPr wrap="square" rtlCol="0">
            <a:spAutoFit/>
          </a:bodyPr>
          <a:lstStyle/>
          <a:p>
            <a:r>
              <a:rPr lang="en-US" dirty="0"/>
              <a:t>Count how many times the handle has to turn for the position marker to turn once.</a:t>
            </a:r>
            <a:br>
              <a:rPr lang="en-US" dirty="0"/>
            </a:br>
            <a:r>
              <a:rPr lang="en-US" i="1" dirty="0"/>
              <a:t>Three turns of the handle (the small drive gear) results in one turn of the crown gear. This is a ratio of 3:1 (or 24/8 or 3/1).</a:t>
            </a:r>
            <a:endParaRPr lang="en-US" dirty="0"/>
          </a:p>
          <a:p>
            <a:r>
              <a:rPr lang="en-US" dirty="0"/>
              <a:t>Observe which way the gears turn when you crank the handle, and draw arrows to show the directions they turn in.</a:t>
            </a:r>
            <a:br>
              <a:rPr lang="en-US" dirty="0"/>
            </a:br>
            <a:endParaRPr lang="en-US" dirty="0"/>
          </a:p>
          <a:p>
            <a:r>
              <a:rPr lang="en-US" i="1" dirty="0"/>
              <a:t>The rotary motion is changed through a 90-degree angle/turns through an angle/turns a corner (the answer your students give will depend on their familiarity with describing angles). The crown gear can change the rotary motion easily because it has special curved teeth that enable it to mesh at an angle/at right angles in a different direction with a spur gear.</a:t>
            </a:r>
            <a:endParaRPr lang="en-US" dirty="0"/>
          </a:p>
        </p:txBody>
      </p:sp>
    </p:spTree>
    <p:extLst>
      <p:ext uri="{BB962C8B-B14F-4D97-AF65-F5344CB8AC3E}">
        <p14:creationId xmlns:p14="http://schemas.microsoft.com/office/powerpoint/2010/main" val="2798639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27</TotalTime>
  <Words>330</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Circuit</vt:lpstr>
      <vt:lpstr>First Lego league</vt:lpstr>
      <vt:lpstr>PowerPoint Presentation</vt:lpstr>
      <vt:lpstr>Try out the model and make observations.</vt:lpstr>
      <vt:lpstr>Idler gearing</vt:lpstr>
      <vt:lpstr>PowerPoint Presentation</vt:lpstr>
      <vt:lpstr>Increasing speed of rotation</vt:lpstr>
      <vt:lpstr>Decreasing speed of rotation</vt:lpstr>
      <vt:lpstr>At an angle</vt:lpstr>
      <vt:lpstr>PowerPoint Presentation</vt:lpstr>
      <vt:lpstr>LEGO MINDSTORMS Education  EV3 Medium Servo Motor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Lego league</dc:title>
  <dc:creator>James Harano</dc:creator>
  <cp:lastModifiedBy>James Harano</cp:lastModifiedBy>
  <cp:revision>4</cp:revision>
  <dcterms:created xsi:type="dcterms:W3CDTF">2020-07-07T19:35:02Z</dcterms:created>
  <dcterms:modified xsi:type="dcterms:W3CDTF">2020-07-07T20:02:09Z</dcterms:modified>
</cp:coreProperties>
</file>